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0"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3" d="100"/>
          <a:sy n="123" d="100"/>
        </p:scale>
        <p:origin x="-129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B8A371E-CDF6-4707-9F18-8A133B02F6D8}" type="datetimeFigureOut">
              <a:rPr lang="en-US" smtClean="0"/>
              <a:t>6/7/2016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51E62AC-201C-4F12-AE9F-0941E4906DC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371E-CDF6-4707-9F18-8A133B02F6D8}" type="datetimeFigureOut">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E62AC-201C-4F12-AE9F-0941E4906DC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51E62AC-201C-4F12-AE9F-0941E4906DC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371E-CDF6-4707-9F18-8A133B02F6D8}" type="datetimeFigureOut">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B8A371E-CDF6-4707-9F18-8A133B02F6D8}" type="datetimeFigureOut">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51E62AC-201C-4F12-AE9F-0941E4906DC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B8A371E-CDF6-4707-9F18-8A133B02F6D8}" type="datetimeFigureOut">
              <a:rPr lang="en-US" smtClean="0"/>
              <a:t>6/7/2016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51E62AC-201C-4F12-AE9F-0941E4906DC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B8A371E-CDF6-4707-9F18-8A133B02F6D8}" type="datetimeFigureOut">
              <a:rPr lang="en-US" smtClean="0"/>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E62AC-201C-4F12-AE9F-0941E4906DC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B8A371E-CDF6-4707-9F18-8A133B02F6D8}" type="datetimeFigureOut">
              <a:rPr lang="en-US" smtClean="0"/>
              <a:t>6/7/2016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51E62AC-201C-4F12-AE9F-0941E4906DC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A371E-CDF6-4707-9F18-8A133B02F6D8}" type="datetimeFigureOut">
              <a:rPr lang="en-US" smtClean="0"/>
              <a:t>6/7/2016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51E62AC-201C-4F12-AE9F-0941E4906D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B8A371E-CDF6-4707-9F18-8A133B02F6D8}" type="datetimeFigureOut">
              <a:rPr lang="en-US" smtClean="0"/>
              <a:t>6/7/2016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51E62AC-201C-4F12-AE9F-0941E4906D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51E62AC-201C-4F12-AE9F-0941E4906DC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B8A371E-CDF6-4707-9F18-8A133B02F6D8}" type="datetimeFigureOut">
              <a:rPr lang="en-US" smtClean="0"/>
              <a:t>6/7/2016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51E62AC-201C-4F12-AE9F-0941E4906DC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B8A371E-CDF6-4707-9F18-8A133B02F6D8}" type="datetimeFigureOut">
              <a:rPr lang="en-US" smtClean="0"/>
              <a:t>6/7/2016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B8A371E-CDF6-4707-9F18-8A133B02F6D8}" type="datetimeFigureOut">
              <a:rPr lang="en-US" smtClean="0"/>
              <a:t>6/7/2016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51E62AC-201C-4F12-AE9F-0941E4906DC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2514600"/>
            <a:ext cx="3505200" cy="1752600"/>
          </a:xfrm>
        </p:spPr>
        <p:txBody>
          <a:bodyPr>
            <a:noAutofit/>
          </a:bodyPr>
          <a:lstStyle/>
          <a:p>
            <a:r>
              <a:rPr lang="en-US" dirty="0" smtClean="0"/>
              <a:t>Michigan Immigrant Rights Center</a:t>
            </a:r>
          </a:p>
          <a:p>
            <a:r>
              <a:rPr lang="en-US" dirty="0"/>
              <a:t>3030 S. 9</a:t>
            </a:r>
            <a:r>
              <a:rPr lang="en-US" baseline="30000" dirty="0"/>
              <a:t>th</a:t>
            </a:r>
            <a:r>
              <a:rPr lang="en-US" dirty="0"/>
              <a:t> Street, Kalamazoo MI, </a:t>
            </a:r>
            <a:r>
              <a:rPr lang="en-US" dirty="0" smtClean="0"/>
              <a:t>49009</a:t>
            </a:r>
          </a:p>
          <a:p>
            <a:r>
              <a:rPr lang="en-US" dirty="0" smtClean="0"/>
              <a:t>Susan Reed</a:t>
            </a:r>
          </a:p>
          <a:p>
            <a:r>
              <a:rPr lang="en-US" dirty="0" smtClean="0"/>
              <a:t>269-216-5577</a:t>
            </a:r>
          </a:p>
          <a:p>
            <a:r>
              <a:rPr lang="en-US" dirty="0" err="1" smtClean="0"/>
              <a:t>susanree@michigan</a:t>
            </a:r>
            <a:endParaRPr lang="en-US" dirty="0" smtClean="0"/>
          </a:p>
          <a:p>
            <a:r>
              <a:rPr lang="en-US" dirty="0" smtClean="0"/>
              <a:t>immigrant.org</a:t>
            </a:r>
          </a:p>
        </p:txBody>
      </p:sp>
      <p:sp>
        <p:nvSpPr>
          <p:cNvPr id="2" name="Title 1"/>
          <p:cNvSpPr>
            <a:spLocks noGrp="1"/>
          </p:cNvSpPr>
          <p:nvPr>
            <p:ph type="ctrTitle"/>
          </p:nvPr>
        </p:nvSpPr>
        <p:spPr>
          <a:xfrm>
            <a:off x="762000" y="152400"/>
            <a:ext cx="7772400" cy="1752600"/>
          </a:xfrm>
        </p:spPr>
        <p:txBody>
          <a:bodyPr>
            <a:normAutofit/>
          </a:bodyPr>
          <a:lstStyle/>
          <a:p>
            <a:r>
              <a:rPr lang="en-US" b="1" dirty="0" smtClean="0"/>
              <a:t>Foreign licenses and the new </a:t>
            </a:r>
            <a:r>
              <a:rPr lang="en-US" b="1" dirty="0" smtClean="0"/>
              <a:t>law: </a:t>
            </a:r>
            <a:r>
              <a:rPr lang="en-US" b="1" dirty="0" smtClean="0"/>
              <a:t>SB 501 </a:t>
            </a:r>
            <a:r>
              <a:rPr lang="en-US" sz="1400" b="1" dirty="0" smtClean="0"/>
              <a:t>(6/6/16)</a:t>
            </a:r>
            <a:endParaRPr lang="en-US" sz="14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4800598"/>
            <a:ext cx="2907047" cy="137186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2657341"/>
            <a:ext cx="2209800" cy="3515124"/>
          </a:xfrm>
          <a:prstGeom prst="rect">
            <a:avLst/>
          </a:prstGeom>
        </p:spPr>
      </p:pic>
    </p:spTree>
    <p:extLst>
      <p:ext uri="{BB962C8B-B14F-4D97-AF65-F5344CB8AC3E}">
        <p14:creationId xmlns:p14="http://schemas.microsoft.com/office/powerpoint/2010/main" val="1165871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Driving with a foreign license in Michigan</a:t>
            </a:r>
            <a:endParaRPr lang="en-US" dirty="0"/>
          </a:p>
        </p:txBody>
      </p:sp>
      <p:sp>
        <p:nvSpPr>
          <p:cNvPr id="3" name="Content Placeholder 2"/>
          <p:cNvSpPr>
            <a:spLocks noGrp="1"/>
          </p:cNvSpPr>
          <p:nvPr>
            <p:ph sz="quarter" idx="1"/>
          </p:nvPr>
        </p:nvSpPr>
        <p:spPr/>
        <p:txBody>
          <a:bodyPr/>
          <a:lstStyle/>
          <a:p>
            <a:r>
              <a:rPr lang="en-US" dirty="0" smtClean="0"/>
              <a:t>All “residents” of Michigan have to have a valid Michigan driver’s license</a:t>
            </a:r>
          </a:p>
          <a:p>
            <a:r>
              <a:rPr lang="en-US" dirty="0" smtClean="0"/>
              <a:t>To be eligible for a Michigan license, one must prove either U.S. citizenship or legal immigration status</a:t>
            </a:r>
          </a:p>
          <a:p>
            <a:r>
              <a:rPr lang="en-US" dirty="0" smtClean="0"/>
              <a:t>But, the Michigan Vehicle Code also says at Sec. 257.51a: “</a:t>
            </a:r>
            <a:r>
              <a:rPr lang="en-US" i="1" dirty="0" smtClean="0"/>
              <a:t>"</a:t>
            </a:r>
            <a:r>
              <a:rPr lang="en-US" i="1" dirty="0"/>
              <a:t>Resident" means every person who resides in this state and establishes that he or she is legally present in the United States. This definition applies to the provisions of this act only</a:t>
            </a:r>
            <a:r>
              <a:rPr lang="en-US" i="1" dirty="0" smtClean="0"/>
              <a:t>.”</a:t>
            </a:r>
            <a:endParaRPr lang="en-US" i="1" dirty="0"/>
          </a:p>
        </p:txBody>
      </p:sp>
    </p:spTree>
    <p:extLst>
      <p:ext uri="{BB962C8B-B14F-4D97-AF65-F5344CB8AC3E}">
        <p14:creationId xmlns:p14="http://schemas.microsoft.com/office/powerpoint/2010/main" val="1852461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82" y="152400"/>
            <a:ext cx="8534400" cy="911352"/>
          </a:xfrm>
        </p:spPr>
        <p:txBody>
          <a:bodyPr>
            <a:normAutofit fontScale="90000"/>
          </a:bodyPr>
          <a:lstStyle/>
          <a:p>
            <a:r>
              <a:rPr lang="en-US" b="1" dirty="0" smtClean="0"/>
              <a:t>Countries that recognize the treaty: </a:t>
            </a:r>
            <a:br>
              <a:rPr lang="en-US" b="1" dirty="0" smtClean="0"/>
            </a:br>
            <a:r>
              <a:rPr lang="en-US" b="1" dirty="0" smtClean="0"/>
              <a:t>“Legal presence” not required </a:t>
            </a:r>
            <a:endParaRPr lang="en-US" b="1" dirty="0"/>
          </a:p>
        </p:txBody>
      </p:sp>
      <p:sp>
        <p:nvSpPr>
          <p:cNvPr id="3" name="Content Placeholder 2"/>
          <p:cNvSpPr>
            <a:spLocks noGrp="1"/>
          </p:cNvSpPr>
          <p:nvPr>
            <p:ph sz="quarter" idx="1"/>
          </p:nvPr>
        </p:nvSpPr>
        <p:spPr>
          <a:xfrm>
            <a:off x="304800" y="1534562"/>
            <a:ext cx="1676400" cy="4710790"/>
          </a:xfrm>
        </p:spPr>
        <p:txBody>
          <a:bodyPr>
            <a:normAutofit fontScale="92500"/>
          </a:bodyPr>
          <a:lstStyle/>
          <a:p>
            <a:endParaRPr lang="es-ES" sz="1100" dirty="0" smtClean="0"/>
          </a:p>
          <a:p>
            <a:endParaRPr lang="es-ES" sz="1100" dirty="0" smtClean="0"/>
          </a:p>
          <a:p>
            <a:r>
              <a:rPr lang="es-ES" sz="1100" dirty="0" err="1" smtClean="0"/>
              <a:t>Brazil</a:t>
            </a:r>
            <a:endParaRPr lang="es-ES" sz="1100" dirty="0" smtClean="0"/>
          </a:p>
          <a:p>
            <a:r>
              <a:rPr lang="es-ES" sz="1100" dirty="0" smtClean="0"/>
              <a:t>Colombia</a:t>
            </a:r>
          </a:p>
          <a:p>
            <a:r>
              <a:rPr lang="es-ES" sz="1100" dirty="0" smtClean="0"/>
              <a:t>Costa Rica</a:t>
            </a:r>
          </a:p>
          <a:p>
            <a:r>
              <a:rPr lang="es-ES" sz="1100" dirty="0" smtClean="0"/>
              <a:t>El Salvador</a:t>
            </a:r>
          </a:p>
          <a:p>
            <a:r>
              <a:rPr lang="es-ES" sz="1100" dirty="0" smtClean="0"/>
              <a:t>Honduras</a:t>
            </a:r>
          </a:p>
          <a:p>
            <a:r>
              <a:rPr lang="es-ES" sz="1100" dirty="0" smtClean="0"/>
              <a:t>México</a:t>
            </a:r>
          </a:p>
          <a:p>
            <a:r>
              <a:rPr lang="es-ES" sz="1100" dirty="0" smtClean="0"/>
              <a:t>Nicaragua </a:t>
            </a:r>
          </a:p>
          <a:p>
            <a:r>
              <a:rPr lang="es-ES" sz="1100" dirty="0" smtClean="0"/>
              <a:t>Panamá</a:t>
            </a:r>
          </a:p>
          <a:p>
            <a:r>
              <a:rPr lang="es-ES" sz="1100" dirty="0" smtClean="0"/>
              <a:t>Uruguay</a:t>
            </a:r>
          </a:p>
          <a:p>
            <a:endParaRPr lang="es-ES" sz="1100" dirty="0" smtClean="0"/>
          </a:p>
          <a:p>
            <a:endParaRPr lang="en-US" sz="1100" dirty="0" smtClean="0"/>
          </a:p>
          <a:p>
            <a:r>
              <a:rPr lang="en-US" sz="1100" dirty="0" smtClean="0"/>
              <a:t>Albania </a:t>
            </a:r>
          </a:p>
          <a:p>
            <a:r>
              <a:rPr lang="en-US" sz="1100" dirty="0" smtClean="0"/>
              <a:t>Algeria</a:t>
            </a:r>
          </a:p>
          <a:p>
            <a:r>
              <a:rPr lang="en-US" sz="1100" dirty="0" smtClean="0"/>
              <a:t>Central </a:t>
            </a:r>
            <a:r>
              <a:rPr lang="en-US" sz="1100" dirty="0"/>
              <a:t>African Rep. </a:t>
            </a:r>
            <a:endParaRPr lang="en-US" sz="1100" dirty="0" smtClean="0"/>
          </a:p>
          <a:p>
            <a:r>
              <a:rPr lang="en-US" sz="1100" dirty="0" smtClean="0"/>
              <a:t>Chile </a:t>
            </a:r>
          </a:p>
          <a:p>
            <a:r>
              <a:rPr lang="en-US" sz="1100" dirty="0" smtClean="0"/>
              <a:t>Congo</a:t>
            </a:r>
          </a:p>
          <a:p>
            <a:r>
              <a:rPr lang="en-US" sz="1100" dirty="0" smtClean="0"/>
              <a:t>Congo Democratic Rep.</a:t>
            </a:r>
          </a:p>
          <a:p>
            <a:r>
              <a:rPr lang="en-US" sz="1100" dirty="0" smtClean="0"/>
              <a:t>Cote d’Ivoire</a:t>
            </a:r>
          </a:p>
          <a:p>
            <a:r>
              <a:rPr lang="en-US" sz="1100" dirty="0" smtClean="0"/>
              <a:t>Cuba</a:t>
            </a:r>
          </a:p>
          <a:p>
            <a:r>
              <a:rPr lang="en-US" sz="1100" dirty="0" smtClean="0"/>
              <a:t>Cyprus</a:t>
            </a:r>
          </a:p>
          <a:p>
            <a:r>
              <a:rPr lang="en-US" sz="1100" dirty="0" smtClean="0"/>
              <a:t>Czech Rep.</a:t>
            </a:r>
          </a:p>
          <a:p>
            <a:r>
              <a:rPr lang="en-US" sz="1100" dirty="0" smtClean="0"/>
              <a:t>Denmark</a:t>
            </a:r>
          </a:p>
          <a:p>
            <a:pPr marL="0" indent="0">
              <a:buNone/>
            </a:pPr>
            <a:endParaRPr lang="en-US" sz="1100" dirty="0" smtClean="0"/>
          </a:p>
        </p:txBody>
      </p:sp>
      <p:sp>
        <p:nvSpPr>
          <p:cNvPr id="5" name="Content Placeholder 2"/>
          <p:cNvSpPr txBox="1">
            <a:spLocks/>
          </p:cNvSpPr>
          <p:nvPr/>
        </p:nvSpPr>
        <p:spPr>
          <a:xfrm>
            <a:off x="3581400" y="1534562"/>
            <a:ext cx="1524000" cy="472135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1100" dirty="0" smtClean="0"/>
              <a:t>Jordan</a:t>
            </a:r>
          </a:p>
          <a:p>
            <a:r>
              <a:rPr lang="en-US" sz="1100" dirty="0" smtClean="0"/>
              <a:t>Korea</a:t>
            </a:r>
          </a:p>
          <a:p>
            <a:r>
              <a:rPr lang="en-US" sz="1100" dirty="0" smtClean="0"/>
              <a:t>Kyrgyz Rep.</a:t>
            </a:r>
          </a:p>
          <a:p>
            <a:r>
              <a:rPr lang="en-US" sz="1100" dirty="0" smtClean="0"/>
              <a:t>Laos</a:t>
            </a:r>
          </a:p>
          <a:p>
            <a:r>
              <a:rPr lang="en-US" sz="1100" dirty="0" smtClean="0"/>
              <a:t>Lebanon</a:t>
            </a:r>
          </a:p>
          <a:p>
            <a:r>
              <a:rPr lang="en-US" sz="1100" dirty="0" smtClean="0"/>
              <a:t>Lesotho</a:t>
            </a:r>
          </a:p>
          <a:p>
            <a:r>
              <a:rPr lang="en-US" sz="1100" dirty="0" smtClean="0"/>
              <a:t>Luxembourg</a:t>
            </a:r>
          </a:p>
          <a:p>
            <a:r>
              <a:rPr lang="en-US" sz="1100" dirty="0" smtClean="0"/>
              <a:t>Macao</a:t>
            </a:r>
          </a:p>
          <a:p>
            <a:r>
              <a:rPr lang="en-US" sz="1100" dirty="0" smtClean="0"/>
              <a:t>Madagascar</a:t>
            </a:r>
          </a:p>
          <a:p>
            <a:r>
              <a:rPr lang="en-US" sz="1100" dirty="0" smtClean="0"/>
              <a:t>Malawi</a:t>
            </a:r>
          </a:p>
          <a:p>
            <a:r>
              <a:rPr lang="en-US" sz="1100" dirty="0" smtClean="0"/>
              <a:t>Malaysia</a:t>
            </a:r>
          </a:p>
          <a:p>
            <a:r>
              <a:rPr lang="en-US" sz="1100" dirty="0" smtClean="0"/>
              <a:t>Mali</a:t>
            </a:r>
          </a:p>
          <a:p>
            <a:r>
              <a:rPr lang="en-US" sz="1100" dirty="0" smtClean="0"/>
              <a:t>Malta</a:t>
            </a:r>
          </a:p>
          <a:p>
            <a:r>
              <a:rPr lang="en-US" sz="1100" dirty="0" smtClean="0"/>
              <a:t>Mauritius</a:t>
            </a:r>
          </a:p>
          <a:p>
            <a:r>
              <a:rPr lang="en-US" sz="1100" dirty="0" smtClean="0"/>
              <a:t>Monaco </a:t>
            </a:r>
          </a:p>
          <a:p>
            <a:r>
              <a:rPr lang="en-US" sz="1100" dirty="0" smtClean="0"/>
              <a:t>Morocco</a:t>
            </a:r>
          </a:p>
          <a:p>
            <a:r>
              <a:rPr lang="en-US" sz="1100" dirty="0" smtClean="0"/>
              <a:t>Namibia</a:t>
            </a:r>
          </a:p>
          <a:p>
            <a:r>
              <a:rPr lang="en-US" sz="1100" dirty="0" smtClean="0"/>
              <a:t>Netherlands</a:t>
            </a:r>
          </a:p>
          <a:p>
            <a:r>
              <a:rPr lang="en-US" sz="1100" dirty="0" smtClean="0"/>
              <a:t>New Zealand</a:t>
            </a:r>
          </a:p>
          <a:p>
            <a:r>
              <a:rPr lang="en-US" sz="1100" dirty="0" smtClean="0"/>
              <a:t>Niger</a:t>
            </a:r>
          </a:p>
          <a:p>
            <a:r>
              <a:rPr lang="en-US" sz="1100" dirty="0" smtClean="0"/>
              <a:t>Nigeria</a:t>
            </a:r>
          </a:p>
          <a:p>
            <a:r>
              <a:rPr lang="en-US" sz="1100" dirty="0" smtClean="0"/>
              <a:t>Norway</a:t>
            </a:r>
          </a:p>
        </p:txBody>
      </p:sp>
      <p:sp>
        <p:nvSpPr>
          <p:cNvPr id="6" name="Content Placeholder 2"/>
          <p:cNvSpPr txBox="1">
            <a:spLocks/>
          </p:cNvSpPr>
          <p:nvPr/>
        </p:nvSpPr>
        <p:spPr>
          <a:xfrm>
            <a:off x="5218545" y="1534562"/>
            <a:ext cx="1905000" cy="472135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1100" dirty="0" smtClean="0"/>
              <a:t>Papua New Guinea</a:t>
            </a:r>
          </a:p>
          <a:p>
            <a:r>
              <a:rPr lang="en-US" sz="1100" dirty="0" smtClean="0"/>
              <a:t>Paraguay</a:t>
            </a:r>
          </a:p>
          <a:p>
            <a:r>
              <a:rPr lang="en-US" sz="1100" dirty="0" smtClean="0"/>
              <a:t>Peru</a:t>
            </a:r>
          </a:p>
          <a:p>
            <a:r>
              <a:rPr lang="en-US" sz="1100" dirty="0" smtClean="0"/>
              <a:t>Philippines</a:t>
            </a:r>
          </a:p>
          <a:p>
            <a:r>
              <a:rPr lang="en-US" sz="1100" dirty="0" smtClean="0"/>
              <a:t>Poland</a:t>
            </a:r>
          </a:p>
          <a:p>
            <a:r>
              <a:rPr lang="en-US" sz="1100" dirty="0" smtClean="0"/>
              <a:t>Portugal</a:t>
            </a:r>
          </a:p>
          <a:p>
            <a:r>
              <a:rPr lang="en-US" sz="1100" dirty="0" smtClean="0"/>
              <a:t>Romania</a:t>
            </a:r>
          </a:p>
          <a:p>
            <a:r>
              <a:rPr lang="en-US" sz="1100" dirty="0" smtClean="0"/>
              <a:t>Russian Federation</a:t>
            </a:r>
          </a:p>
          <a:p>
            <a:r>
              <a:rPr lang="en-US" sz="1100" dirty="0" smtClean="0"/>
              <a:t>Rwanda</a:t>
            </a:r>
          </a:p>
          <a:p>
            <a:r>
              <a:rPr lang="en-US" sz="1100" dirty="0" smtClean="0"/>
              <a:t>St. Lucia</a:t>
            </a:r>
          </a:p>
          <a:p>
            <a:r>
              <a:rPr lang="en-US" sz="1100" dirty="0" smtClean="0"/>
              <a:t>St. Vincent &amp; The Grenadines </a:t>
            </a:r>
          </a:p>
          <a:p>
            <a:r>
              <a:rPr lang="en-US" sz="1100" dirty="0" smtClean="0"/>
              <a:t>San Marino</a:t>
            </a:r>
          </a:p>
          <a:p>
            <a:r>
              <a:rPr lang="en-US" sz="1100" dirty="0" smtClean="0"/>
              <a:t>Senegal</a:t>
            </a:r>
          </a:p>
          <a:p>
            <a:r>
              <a:rPr lang="en-US" sz="1100" dirty="0" smtClean="0"/>
              <a:t>Serbia &amp; Montenegro</a:t>
            </a:r>
          </a:p>
          <a:p>
            <a:r>
              <a:rPr lang="en-US" sz="1100" dirty="0" smtClean="0"/>
              <a:t>Seychelles</a:t>
            </a:r>
          </a:p>
          <a:p>
            <a:r>
              <a:rPr lang="en-US" sz="1100" dirty="0" smtClean="0"/>
              <a:t>Sierra Leone</a:t>
            </a:r>
          </a:p>
          <a:p>
            <a:r>
              <a:rPr lang="en-US" sz="1100" dirty="0" smtClean="0"/>
              <a:t>Singapore</a:t>
            </a:r>
          </a:p>
          <a:p>
            <a:r>
              <a:rPr lang="en-US" sz="1100" dirty="0" smtClean="0"/>
              <a:t>Slovak Rep. </a:t>
            </a:r>
          </a:p>
          <a:p>
            <a:r>
              <a:rPr lang="en-US" sz="1100" dirty="0" smtClean="0"/>
              <a:t>South Africa</a:t>
            </a:r>
          </a:p>
          <a:p>
            <a:r>
              <a:rPr lang="en-US" sz="1100" dirty="0" smtClean="0"/>
              <a:t>Spain</a:t>
            </a:r>
          </a:p>
          <a:p>
            <a:r>
              <a:rPr lang="en-US" sz="1100" dirty="0" smtClean="0"/>
              <a:t>Sri Lanka</a:t>
            </a:r>
          </a:p>
          <a:p>
            <a:r>
              <a:rPr lang="en-US" sz="1100" dirty="0" smtClean="0"/>
              <a:t>Suriname</a:t>
            </a:r>
          </a:p>
        </p:txBody>
      </p:sp>
      <p:sp>
        <p:nvSpPr>
          <p:cNvPr id="8" name="Content Placeholder 2"/>
          <p:cNvSpPr txBox="1">
            <a:spLocks/>
          </p:cNvSpPr>
          <p:nvPr/>
        </p:nvSpPr>
        <p:spPr>
          <a:xfrm>
            <a:off x="7086600" y="1502235"/>
            <a:ext cx="1828800" cy="472135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1100" dirty="0" smtClean="0"/>
              <a:t>Swaziland</a:t>
            </a:r>
          </a:p>
          <a:p>
            <a:r>
              <a:rPr lang="en-US" sz="1100" dirty="0" smtClean="0"/>
              <a:t>Sweden</a:t>
            </a:r>
          </a:p>
          <a:p>
            <a:r>
              <a:rPr lang="en-US" sz="1100" dirty="0" smtClean="0"/>
              <a:t>Syrian Arab Rep.</a:t>
            </a:r>
          </a:p>
          <a:p>
            <a:r>
              <a:rPr lang="en-US" sz="1100" dirty="0" smtClean="0"/>
              <a:t>Tanzania</a:t>
            </a:r>
          </a:p>
          <a:p>
            <a:r>
              <a:rPr lang="en-US" sz="1100" dirty="0" smtClean="0"/>
              <a:t>Thailand</a:t>
            </a:r>
          </a:p>
          <a:p>
            <a:r>
              <a:rPr lang="en-US" sz="1100" dirty="0" smtClean="0"/>
              <a:t>Taiwan</a:t>
            </a:r>
          </a:p>
          <a:p>
            <a:r>
              <a:rPr lang="en-US" sz="1100" dirty="0" smtClean="0"/>
              <a:t>Togo</a:t>
            </a:r>
          </a:p>
          <a:p>
            <a:r>
              <a:rPr lang="en-US" sz="1100" dirty="0" smtClean="0"/>
              <a:t>Trinidad &amp; Tobago</a:t>
            </a:r>
          </a:p>
          <a:p>
            <a:r>
              <a:rPr lang="en-US" sz="1100" dirty="0" smtClean="0"/>
              <a:t>Tunisia</a:t>
            </a:r>
          </a:p>
          <a:p>
            <a:r>
              <a:rPr lang="en-US" sz="1100" dirty="0" smtClean="0"/>
              <a:t>Turkey</a:t>
            </a:r>
          </a:p>
          <a:p>
            <a:r>
              <a:rPr lang="en-US" sz="1100" dirty="0" smtClean="0"/>
              <a:t>Uganda</a:t>
            </a:r>
          </a:p>
          <a:p>
            <a:r>
              <a:rPr lang="en-US" sz="1100" dirty="0" smtClean="0"/>
              <a:t>United Arab Emirates</a:t>
            </a:r>
          </a:p>
          <a:p>
            <a:r>
              <a:rPr lang="en-US" sz="1100" dirty="0" smtClean="0"/>
              <a:t>United Kingdom</a:t>
            </a:r>
          </a:p>
          <a:p>
            <a:r>
              <a:rPr lang="en-US" sz="1100" dirty="0" smtClean="0"/>
              <a:t>Vatican City</a:t>
            </a:r>
          </a:p>
          <a:p>
            <a:r>
              <a:rPr lang="en-US" sz="1100" dirty="0" smtClean="0"/>
              <a:t>Venezuela</a:t>
            </a:r>
          </a:p>
          <a:p>
            <a:r>
              <a:rPr lang="en-US" sz="1100" dirty="0" smtClean="0"/>
              <a:t>Vietnam Rep. </a:t>
            </a:r>
          </a:p>
          <a:p>
            <a:r>
              <a:rPr lang="en-US" sz="1100" dirty="0" smtClean="0"/>
              <a:t>Western Samoa</a:t>
            </a:r>
          </a:p>
          <a:p>
            <a:r>
              <a:rPr lang="en-US" sz="1100" dirty="0" smtClean="0"/>
              <a:t>Yugoslavia</a:t>
            </a:r>
          </a:p>
          <a:p>
            <a:r>
              <a:rPr lang="en-US" sz="1100" dirty="0" smtClean="0"/>
              <a:t>Zambia </a:t>
            </a:r>
          </a:p>
          <a:p>
            <a:r>
              <a:rPr lang="en-US" sz="1100" dirty="0" smtClean="0"/>
              <a:t>Zimbabwe</a:t>
            </a:r>
          </a:p>
          <a:p>
            <a:endParaRPr lang="en-US" sz="1100" dirty="0" smtClean="0"/>
          </a:p>
        </p:txBody>
      </p:sp>
      <p:sp>
        <p:nvSpPr>
          <p:cNvPr id="9" name="Content Placeholder 2"/>
          <p:cNvSpPr txBox="1">
            <a:spLocks/>
          </p:cNvSpPr>
          <p:nvPr/>
        </p:nvSpPr>
        <p:spPr>
          <a:xfrm>
            <a:off x="7546109" y="1534562"/>
            <a:ext cx="1600200" cy="472135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endParaRPr lang="en-US" dirty="0" smtClean="0"/>
          </a:p>
        </p:txBody>
      </p:sp>
      <p:sp>
        <p:nvSpPr>
          <p:cNvPr id="10" name="Content Placeholder 2"/>
          <p:cNvSpPr txBox="1">
            <a:spLocks/>
          </p:cNvSpPr>
          <p:nvPr/>
        </p:nvSpPr>
        <p:spPr>
          <a:xfrm>
            <a:off x="1905000" y="1524000"/>
            <a:ext cx="1524000" cy="472135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1100" dirty="0" smtClean="0"/>
              <a:t>Dominican Rep.</a:t>
            </a:r>
          </a:p>
          <a:p>
            <a:r>
              <a:rPr lang="en-US" sz="1100" dirty="0" smtClean="0"/>
              <a:t>Ecuador</a:t>
            </a:r>
          </a:p>
          <a:p>
            <a:r>
              <a:rPr lang="en-US" sz="1100" dirty="0" smtClean="0"/>
              <a:t>Egypt</a:t>
            </a:r>
          </a:p>
          <a:p>
            <a:r>
              <a:rPr lang="en-US" sz="1100" dirty="0" smtClean="0"/>
              <a:t>Fiji</a:t>
            </a:r>
          </a:p>
          <a:p>
            <a:r>
              <a:rPr lang="en-US" sz="1100" dirty="0" smtClean="0"/>
              <a:t>Finland</a:t>
            </a:r>
          </a:p>
          <a:p>
            <a:r>
              <a:rPr lang="en-US" sz="1100" dirty="0" smtClean="0"/>
              <a:t>France</a:t>
            </a:r>
          </a:p>
          <a:p>
            <a:r>
              <a:rPr lang="en-US" sz="1100" dirty="0" smtClean="0"/>
              <a:t>Gambia</a:t>
            </a:r>
          </a:p>
          <a:p>
            <a:r>
              <a:rPr lang="en-US" sz="1100" dirty="0" smtClean="0"/>
              <a:t>Georgia</a:t>
            </a:r>
          </a:p>
          <a:p>
            <a:r>
              <a:rPr lang="en-US" sz="1100" dirty="0" smtClean="0"/>
              <a:t>Ghana</a:t>
            </a:r>
          </a:p>
          <a:p>
            <a:r>
              <a:rPr lang="en-US" sz="1100" dirty="0" smtClean="0"/>
              <a:t>Grenada</a:t>
            </a:r>
          </a:p>
          <a:p>
            <a:r>
              <a:rPr lang="en-US" sz="1100" dirty="0" smtClean="0"/>
              <a:t>Guyana</a:t>
            </a:r>
          </a:p>
          <a:p>
            <a:r>
              <a:rPr lang="en-US" sz="1100" dirty="0" smtClean="0"/>
              <a:t>Haiti</a:t>
            </a:r>
          </a:p>
          <a:p>
            <a:r>
              <a:rPr lang="en-US" sz="1100" dirty="0" smtClean="0"/>
              <a:t>Hong Kong</a:t>
            </a:r>
          </a:p>
          <a:p>
            <a:r>
              <a:rPr lang="en-US" sz="1100" dirty="0" smtClean="0"/>
              <a:t>Hungary</a:t>
            </a:r>
          </a:p>
          <a:p>
            <a:r>
              <a:rPr lang="en-US" sz="1100" dirty="0" smtClean="0"/>
              <a:t>Iceland</a:t>
            </a:r>
          </a:p>
          <a:p>
            <a:r>
              <a:rPr lang="en-US" sz="1100" dirty="0" smtClean="0"/>
              <a:t>India</a:t>
            </a:r>
          </a:p>
          <a:p>
            <a:r>
              <a:rPr lang="en-US" sz="1100" dirty="0" smtClean="0"/>
              <a:t>Ireland</a:t>
            </a:r>
          </a:p>
          <a:p>
            <a:r>
              <a:rPr lang="en-US" sz="1100" dirty="0" smtClean="0"/>
              <a:t>Israel</a:t>
            </a:r>
          </a:p>
          <a:p>
            <a:r>
              <a:rPr lang="en-US" sz="1100" dirty="0" smtClean="0"/>
              <a:t>Italy</a:t>
            </a:r>
          </a:p>
          <a:p>
            <a:r>
              <a:rPr lang="en-US" sz="1100" dirty="0" smtClean="0"/>
              <a:t>Jamaica</a:t>
            </a:r>
          </a:p>
          <a:p>
            <a:r>
              <a:rPr lang="en-US" sz="1100" dirty="0" smtClean="0"/>
              <a:t>Japan</a:t>
            </a:r>
          </a:p>
        </p:txBody>
      </p:sp>
      <p:sp>
        <p:nvSpPr>
          <p:cNvPr id="11" name="TextBox 10"/>
          <p:cNvSpPr txBox="1"/>
          <p:nvPr/>
        </p:nvSpPr>
        <p:spPr>
          <a:xfrm>
            <a:off x="152400" y="1447800"/>
            <a:ext cx="1676400" cy="369332"/>
          </a:xfrm>
          <a:prstGeom prst="rect">
            <a:avLst/>
          </a:prstGeom>
          <a:solidFill>
            <a:schemeClr val="bg1"/>
          </a:solidFill>
          <a:ln>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r>
              <a:rPr lang="en-US" sz="900" dirty="0" smtClean="0"/>
              <a:t>1943: Commercial &amp; Non- Commercial</a:t>
            </a:r>
            <a:endParaRPr lang="en-US" sz="900" dirty="0"/>
          </a:p>
        </p:txBody>
      </p:sp>
      <p:sp>
        <p:nvSpPr>
          <p:cNvPr id="12" name="TextBox 11"/>
          <p:cNvSpPr txBox="1"/>
          <p:nvPr/>
        </p:nvSpPr>
        <p:spPr>
          <a:xfrm>
            <a:off x="152400" y="3664406"/>
            <a:ext cx="1676400" cy="230832"/>
          </a:xfrm>
          <a:prstGeom prst="rect">
            <a:avLst/>
          </a:prstGeom>
          <a:solidFill>
            <a:schemeClr val="bg1"/>
          </a:solidFill>
          <a:ln>
            <a:solidFill>
              <a:schemeClr val="tx1"/>
            </a:solidFill>
            <a:prstDash val="solid"/>
          </a:ln>
        </p:spPr>
        <p:txBody>
          <a:bodyPr wrap="square" rtlCol="0">
            <a:spAutoFit/>
          </a:bodyPr>
          <a:lstStyle/>
          <a:p>
            <a:r>
              <a:rPr lang="en-US" sz="900" dirty="0" smtClean="0"/>
              <a:t>1949: Non-Commercial</a:t>
            </a:r>
            <a:endParaRPr lang="en-US" sz="900" dirty="0"/>
          </a:p>
        </p:txBody>
      </p:sp>
    </p:spTree>
    <p:extLst>
      <p:ext uri="{BB962C8B-B14F-4D97-AF65-F5344CB8AC3E}">
        <p14:creationId xmlns:p14="http://schemas.microsoft.com/office/powerpoint/2010/main" val="493363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sz="2200" b="1" dirty="0" err="1" smtClean="0"/>
              <a:t>Countries</a:t>
            </a:r>
            <a:r>
              <a:rPr lang="es-ES" sz="2200" b="1" dirty="0" smtClean="0"/>
              <a:t> </a:t>
            </a:r>
            <a:r>
              <a:rPr lang="es-ES" sz="2200" b="1" dirty="0" err="1" smtClean="0"/>
              <a:t>that</a:t>
            </a:r>
            <a:r>
              <a:rPr lang="es-ES" sz="2200" b="1" dirty="0" smtClean="0"/>
              <a:t> do </a:t>
            </a:r>
            <a:r>
              <a:rPr lang="es-ES" sz="2200" b="1" dirty="0" err="1" smtClean="0"/>
              <a:t>not</a:t>
            </a:r>
            <a:r>
              <a:rPr lang="es-ES" sz="2200" b="1" dirty="0" smtClean="0"/>
              <a:t> </a:t>
            </a:r>
            <a:r>
              <a:rPr lang="es-ES" sz="2200" b="1" dirty="0" err="1" smtClean="0"/>
              <a:t>recognize</a:t>
            </a:r>
            <a:r>
              <a:rPr lang="es-ES" sz="2200" b="1" dirty="0" smtClean="0"/>
              <a:t> </a:t>
            </a:r>
            <a:r>
              <a:rPr lang="es-ES" sz="2200" b="1" dirty="0" err="1" smtClean="0"/>
              <a:t>the</a:t>
            </a:r>
            <a:r>
              <a:rPr lang="es-ES" sz="2200" b="1" dirty="0" smtClean="0"/>
              <a:t> </a:t>
            </a:r>
            <a:r>
              <a:rPr lang="es-ES" sz="2200" b="1" dirty="0" err="1" smtClean="0"/>
              <a:t>treaty</a:t>
            </a:r>
            <a:r>
              <a:rPr lang="es-ES" sz="2200" b="1" dirty="0" smtClean="0"/>
              <a:t>:</a:t>
            </a:r>
            <a:br>
              <a:rPr lang="es-ES" sz="2200" b="1" dirty="0" smtClean="0"/>
            </a:br>
            <a:r>
              <a:rPr lang="es-ES" sz="2200" b="1" dirty="0" err="1"/>
              <a:t>Y</a:t>
            </a:r>
            <a:r>
              <a:rPr lang="es-ES" sz="2200" b="1" dirty="0" err="1" smtClean="0"/>
              <a:t>ou</a:t>
            </a:r>
            <a:r>
              <a:rPr lang="es-ES" sz="2200" b="1" dirty="0" smtClean="0"/>
              <a:t> </a:t>
            </a:r>
            <a:r>
              <a:rPr lang="es-ES" sz="2200" b="1" dirty="0" err="1" smtClean="0"/>
              <a:t>now</a:t>
            </a:r>
            <a:r>
              <a:rPr lang="es-ES" sz="2200" b="1" dirty="0" smtClean="0"/>
              <a:t> can drive </a:t>
            </a:r>
            <a:r>
              <a:rPr lang="es-ES" sz="2200" b="1" dirty="0" err="1" smtClean="0"/>
              <a:t>but</a:t>
            </a:r>
            <a:r>
              <a:rPr lang="es-ES" sz="2200" b="1" dirty="0" smtClean="0"/>
              <a:t> “legal </a:t>
            </a:r>
            <a:r>
              <a:rPr lang="es-ES" sz="2200" b="1" dirty="0" err="1" smtClean="0"/>
              <a:t>presence</a:t>
            </a:r>
            <a:r>
              <a:rPr lang="es-ES" sz="2200" b="1" dirty="0" smtClean="0"/>
              <a:t>” </a:t>
            </a:r>
            <a:r>
              <a:rPr lang="es-ES" sz="2200" b="1" dirty="0" err="1" smtClean="0"/>
              <a:t>is</a:t>
            </a:r>
            <a:r>
              <a:rPr lang="es-ES" sz="2200" b="1" dirty="0" smtClean="0"/>
              <a:t> </a:t>
            </a:r>
            <a:r>
              <a:rPr lang="es-ES" sz="2200" b="1" dirty="0" err="1" smtClean="0"/>
              <a:t>required</a:t>
            </a:r>
            <a:endParaRPr lang="en-US" sz="2200" b="1" dirty="0"/>
          </a:p>
        </p:txBody>
      </p:sp>
      <p:sp>
        <p:nvSpPr>
          <p:cNvPr id="3" name="Content Placeholder 2"/>
          <p:cNvSpPr>
            <a:spLocks noGrp="1"/>
          </p:cNvSpPr>
          <p:nvPr>
            <p:ph sz="quarter" idx="1"/>
          </p:nvPr>
        </p:nvSpPr>
        <p:spPr>
          <a:xfrm>
            <a:off x="152400" y="1475715"/>
            <a:ext cx="1676400" cy="4873752"/>
          </a:xfrm>
        </p:spPr>
        <p:txBody>
          <a:bodyPr>
            <a:normAutofit fontScale="92500" lnSpcReduction="10000"/>
          </a:bodyPr>
          <a:lstStyle/>
          <a:p>
            <a:r>
              <a:rPr lang="es-MX" sz="1400" dirty="0" err="1"/>
              <a:t>Afghanistan</a:t>
            </a:r>
            <a:endParaRPr lang="en-US" sz="1400" dirty="0"/>
          </a:p>
          <a:p>
            <a:r>
              <a:rPr lang="es-MX" sz="1400" dirty="0"/>
              <a:t>Andorra</a:t>
            </a:r>
            <a:endParaRPr lang="en-US" sz="1400" dirty="0"/>
          </a:p>
          <a:p>
            <a:r>
              <a:rPr lang="es-MX" sz="1400" dirty="0"/>
              <a:t>Angola</a:t>
            </a:r>
            <a:endParaRPr lang="en-US" sz="1400" dirty="0"/>
          </a:p>
          <a:p>
            <a:r>
              <a:rPr lang="es-MX" sz="1400" dirty="0"/>
              <a:t>Antigua and Barbuda</a:t>
            </a:r>
            <a:endParaRPr lang="en-US" sz="1400" dirty="0"/>
          </a:p>
          <a:p>
            <a:r>
              <a:rPr lang="es-MX" sz="1400" dirty="0"/>
              <a:t>Armenia</a:t>
            </a:r>
            <a:endParaRPr lang="en-US" sz="1400" dirty="0"/>
          </a:p>
          <a:p>
            <a:r>
              <a:rPr lang="es-MX" sz="1400" dirty="0"/>
              <a:t>Aruba</a:t>
            </a:r>
            <a:endParaRPr lang="en-US" sz="1400" dirty="0"/>
          </a:p>
          <a:p>
            <a:r>
              <a:rPr lang="es-MX" sz="1400" dirty="0" err="1"/>
              <a:t>Azerbaijan</a:t>
            </a:r>
            <a:endParaRPr lang="en-US" sz="1400" dirty="0"/>
          </a:p>
          <a:p>
            <a:r>
              <a:rPr lang="en-US" sz="1400" dirty="0"/>
              <a:t>Bahrain</a:t>
            </a:r>
          </a:p>
          <a:p>
            <a:r>
              <a:rPr lang="en-US" sz="1400" dirty="0"/>
              <a:t>Belarus</a:t>
            </a:r>
          </a:p>
          <a:p>
            <a:r>
              <a:rPr lang="es-MX" sz="1400" dirty="0" err="1"/>
              <a:t>Bhutan</a:t>
            </a:r>
            <a:endParaRPr lang="en-US" sz="1400" dirty="0"/>
          </a:p>
          <a:p>
            <a:r>
              <a:rPr lang="es-MX" sz="1400" dirty="0"/>
              <a:t>Bolivia</a:t>
            </a:r>
            <a:endParaRPr lang="en-US" sz="1400" dirty="0"/>
          </a:p>
          <a:p>
            <a:r>
              <a:rPr lang="es-MX" sz="1400" dirty="0"/>
              <a:t>Bosnia and Herzegovina</a:t>
            </a:r>
            <a:endParaRPr lang="en-US" sz="1400" dirty="0"/>
          </a:p>
          <a:p>
            <a:r>
              <a:rPr lang="es-MX" sz="1400" dirty="0"/>
              <a:t>Brunei </a:t>
            </a:r>
            <a:endParaRPr lang="en-US" sz="1400" dirty="0"/>
          </a:p>
          <a:p>
            <a:r>
              <a:rPr lang="es-MX" sz="1400" dirty="0" err="1"/>
              <a:t>Burma</a:t>
            </a:r>
            <a:endParaRPr lang="en-US" sz="1400" dirty="0"/>
          </a:p>
          <a:p>
            <a:r>
              <a:rPr lang="es-MX" sz="1400" dirty="0"/>
              <a:t>Burundi</a:t>
            </a:r>
            <a:endParaRPr lang="en-US" sz="1400" dirty="0"/>
          </a:p>
          <a:p>
            <a:r>
              <a:rPr lang="es-MX" sz="1400" dirty="0" err="1"/>
              <a:t>Cameroon</a:t>
            </a:r>
            <a:endParaRPr lang="en-US" sz="1400" dirty="0"/>
          </a:p>
          <a:p>
            <a:r>
              <a:rPr lang="es-MX" sz="1400" dirty="0"/>
              <a:t>Cape Verde</a:t>
            </a:r>
            <a:endParaRPr lang="en-US" sz="1400" dirty="0"/>
          </a:p>
          <a:p>
            <a:r>
              <a:rPr lang="es-MX" sz="1400" dirty="0" smtClean="0"/>
              <a:t>Chad</a:t>
            </a:r>
          </a:p>
          <a:p>
            <a:r>
              <a:rPr lang="es-MX" sz="1400" dirty="0" smtClean="0"/>
              <a:t>China</a:t>
            </a:r>
            <a:endParaRPr lang="en-US" sz="1400" dirty="0"/>
          </a:p>
          <a:p>
            <a:r>
              <a:rPr lang="en-US" sz="1400" dirty="0"/>
              <a:t>Comoros</a:t>
            </a:r>
          </a:p>
          <a:p>
            <a:endParaRPr lang="en-US" sz="1100" dirty="0"/>
          </a:p>
        </p:txBody>
      </p:sp>
      <p:sp>
        <p:nvSpPr>
          <p:cNvPr id="4" name="Content Placeholder 2"/>
          <p:cNvSpPr txBox="1">
            <a:spLocks/>
          </p:cNvSpPr>
          <p:nvPr/>
        </p:nvSpPr>
        <p:spPr>
          <a:xfrm>
            <a:off x="3810000" y="1545125"/>
            <a:ext cx="2133600" cy="4855675"/>
          </a:xfrm>
          <a:prstGeom prst="rect">
            <a:avLst/>
          </a:prstGeom>
        </p:spPr>
        <p:txBody>
          <a:bodyPr vert="horz">
            <a:normAutofit lnSpcReduction="1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1400" dirty="0" smtClean="0"/>
              <a:t>Kiribati</a:t>
            </a:r>
            <a:endParaRPr lang="en-US" sz="1400" dirty="0"/>
          </a:p>
          <a:p>
            <a:r>
              <a:rPr lang="en-US" sz="1400" dirty="0"/>
              <a:t>Kosovo</a:t>
            </a:r>
          </a:p>
          <a:p>
            <a:r>
              <a:rPr lang="en-US" sz="1400" dirty="0"/>
              <a:t>Kuwait</a:t>
            </a:r>
          </a:p>
          <a:p>
            <a:r>
              <a:rPr lang="en-US" sz="1400" dirty="0"/>
              <a:t>Latvia</a:t>
            </a:r>
          </a:p>
          <a:p>
            <a:r>
              <a:rPr lang="en-US" sz="1400" dirty="0"/>
              <a:t>Liberia</a:t>
            </a:r>
          </a:p>
          <a:p>
            <a:r>
              <a:rPr lang="en-US" sz="1400" dirty="0"/>
              <a:t>Libya</a:t>
            </a:r>
          </a:p>
          <a:p>
            <a:r>
              <a:rPr lang="en-US" sz="1400" dirty="0"/>
              <a:t>Liechtenstein</a:t>
            </a:r>
          </a:p>
          <a:p>
            <a:r>
              <a:rPr lang="en-US" sz="1400" dirty="0"/>
              <a:t>Lithuania</a:t>
            </a:r>
          </a:p>
          <a:p>
            <a:r>
              <a:rPr lang="es-MX" sz="1400" dirty="0"/>
              <a:t>Macedonia</a:t>
            </a:r>
            <a:endParaRPr lang="en-US" sz="1400" dirty="0"/>
          </a:p>
          <a:p>
            <a:r>
              <a:rPr lang="en-US" sz="1400" dirty="0" smtClean="0"/>
              <a:t>Maldives</a:t>
            </a:r>
          </a:p>
          <a:p>
            <a:r>
              <a:rPr lang="en-US" sz="1400" dirty="0"/>
              <a:t>Marshall Islands</a:t>
            </a:r>
          </a:p>
          <a:p>
            <a:r>
              <a:rPr lang="en-US" sz="1400" dirty="0"/>
              <a:t>Mauritania</a:t>
            </a:r>
          </a:p>
          <a:p>
            <a:r>
              <a:rPr lang="es-MX" sz="1400" dirty="0"/>
              <a:t>Micronesia</a:t>
            </a:r>
            <a:endParaRPr lang="en-US" sz="1400" dirty="0"/>
          </a:p>
          <a:p>
            <a:r>
              <a:rPr lang="es-MX" sz="1400" dirty="0" err="1"/>
              <a:t>Moldova</a:t>
            </a:r>
            <a:endParaRPr lang="en-US" sz="1400" dirty="0"/>
          </a:p>
          <a:p>
            <a:r>
              <a:rPr lang="es-MX" sz="1400" dirty="0"/>
              <a:t>Mongolia</a:t>
            </a:r>
            <a:endParaRPr lang="en-US" sz="1400" dirty="0"/>
          </a:p>
          <a:p>
            <a:r>
              <a:rPr lang="en-US" sz="1400" dirty="0"/>
              <a:t>Mozambique</a:t>
            </a:r>
          </a:p>
          <a:p>
            <a:r>
              <a:rPr lang="en-US" sz="1400" dirty="0"/>
              <a:t>Nauru</a:t>
            </a:r>
          </a:p>
          <a:p>
            <a:r>
              <a:rPr lang="en-US" sz="1400" dirty="0"/>
              <a:t>Nepal</a:t>
            </a:r>
          </a:p>
          <a:p>
            <a:r>
              <a:rPr lang="en-US" sz="1400" dirty="0"/>
              <a:t>Oman</a:t>
            </a:r>
          </a:p>
          <a:p>
            <a:r>
              <a:rPr lang="es-MX" sz="1400" dirty="0" err="1"/>
              <a:t>Pakistan</a:t>
            </a:r>
            <a:endParaRPr lang="en-US" sz="1400" dirty="0"/>
          </a:p>
          <a:p>
            <a:endParaRPr lang="en-US" sz="1100" dirty="0"/>
          </a:p>
          <a:p>
            <a:endParaRPr lang="en-US" sz="1100" dirty="0"/>
          </a:p>
        </p:txBody>
      </p:sp>
      <p:sp>
        <p:nvSpPr>
          <p:cNvPr id="5" name="Content Placeholder 2"/>
          <p:cNvSpPr txBox="1">
            <a:spLocks/>
          </p:cNvSpPr>
          <p:nvPr/>
        </p:nvSpPr>
        <p:spPr>
          <a:xfrm>
            <a:off x="5638800" y="1514192"/>
            <a:ext cx="1905000" cy="457200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s-MX" sz="1400" dirty="0" err="1" smtClean="0"/>
              <a:t>Palau</a:t>
            </a:r>
            <a:endParaRPr lang="en-US" sz="1400" dirty="0"/>
          </a:p>
          <a:p>
            <a:r>
              <a:rPr lang="es-MX" sz="1400" dirty="0" err="1"/>
              <a:t>Palestinian</a:t>
            </a:r>
            <a:r>
              <a:rPr lang="es-MX" sz="1400" dirty="0"/>
              <a:t> </a:t>
            </a:r>
            <a:r>
              <a:rPr lang="es-MX" sz="1400" dirty="0" err="1"/>
              <a:t>Territories</a:t>
            </a:r>
            <a:endParaRPr lang="en-US" sz="1400" dirty="0"/>
          </a:p>
          <a:p>
            <a:r>
              <a:rPr lang="en-US" sz="1400" dirty="0"/>
              <a:t>Qatar</a:t>
            </a:r>
          </a:p>
          <a:p>
            <a:r>
              <a:rPr lang="en-US" sz="1400" dirty="0"/>
              <a:t>Saint Kitts and Nevis</a:t>
            </a:r>
          </a:p>
          <a:p>
            <a:r>
              <a:rPr lang="en-US" sz="1400" dirty="0"/>
              <a:t>Samoa </a:t>
            </a:r>
          </a:p>
          <a:p>
            <a:r>
              <a:rPr lang="en-US" sz="1400" dirty="0"/>
              <a:t>Sao Tome and Principe</a:t>
            </a:r>
          </a:p>
          <a:p>
            <a:r>
              <a:rPr lang="es-MX" sz="1400" dirty="0" err="1"/>
              <a:t>Saudi</a:t>
            </a:r>
            <a:r>
              <a:rPr lang="es-MX" sz="1400" dirty="0"/>
              <a:t> Arabia</a:t>
            </a:r>
            <a:endParaRPr lang="en-US" sz="1400" dirty="0"/>
          </a:p>
          <a:p>
            <a:r>
              <a:rPr lang="en-US" sz="1400" dirty="0" err="1" smtClean="0"/>
              <a:t>Sint</a:t>
            </a:r>
            <a:r>
              <a:rPr lang="en-US" sz="1400" dirty="0" smtClean="0"/>
              <a:t> </a:t>
            </a:r>
            <a:r>
              <a:rPr lang="en-US" sz="1400" dirty="0"/>
              <a:t>Maarten</a:t>
            </a:r>
          </a:p>
          <a:p>
            <a:r>
              <a:rPr lang="en-US" sz="1400" dirty="0"/>
              <a:t>Slovenia</a:t>
            </a:r>
          </a:p>
          <a:p>
            <a:r>
              <a:rPr lang="en-US" sz="1400" dirty="0"/>
              <a:t>Solomon Islands</a:t>
            </a:r>
          </a:p>
          <a:p>
            <a:r>
              <a:rPr lang="en-US" sz="1400" dirty="0"/>
              <a:t>Somalia</a:t>
            </a:r>
          </a:p>
          <a:p>
            <a:r>
              <a:rPr lang="en-US" sz="1400" dirty="0"/>
              <a:t>South Sudan</a:t>
            </a:r>
          </a:p>
          <a:p>
            <a:r>
              <a:rPr lang="en-US" sz="1400" dirty="0"/>
              <a:t>Sudan</a:t>
            </a:r>
          </a:p>
          <a:p>
            <a:r>
              <a:rPr lang="en-US" sz="1400" dirty="0"/>
              <a:t>Switzerland</a:t>
            </a:r>
          </a:p>
          <a:p>
            <a:r>
              <a:rPr lang="en-US" sz="1400" dirty="0" smtClean="0"/>
              <a:t>Tajikistan</a:t>
            </a:r>
          </a:p>
          <a:p>
            <a:endParaRPr lang="en-US" sz="1100" dirty="0"/>
          </a:p>
          <a:p>
            <a:endParaRPr lang="en-US" sz="1100" dirty="0"/>
          </a:p>
        </p:txBody>
      </p:sp>
      <p:sp>
        <p:nvSpPr>
          <p:cNvPr id="6" name="Content Placeholder 2"/>
          <p:cNvSpPr txBox="1">
            <a:spLocks/>
          </p:cNvSpPr>
          <p:nvPr/>
        </p:nvSpPr>
        <p:spPr>
          <a:xfrm>
            <a:off x="7391400" y="1545125"/>
            <a:ext cx="1676400" cy="457200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1400" dirty="0" smtClean="0"/>
              <a:t>Timor-Leste</a:t>
            </a:r>
            <a:endParaRPr lang="en-US" sz="1400" dirty="0"/>
          </a:p>
          <a:p>
            <a:r>
              <a:rPr lang="en-US" sz="1400" dirty="0"/>
              <a:t>Tonga</a:t>
            </a:r>
          </a:p>
          <a:p>
            <a:r>
              <a:rPr lang="en-US" sz="1400" dirty="0"/>
              <a:t>Turkmenistan</a:t>
            </a:r>
          </a:p>
          <a:p>
            <a:r>
              <a:rPr lang="en-US" sz="1400" dirty="0"/>
              <a:t>Tuvalu</a:t>
            </a:r>
          </a:p>
          <a:p>
            <a:r>
              <a:rPr lang="en-US" sz="1400" dirty="0"/>
              <a:t>Ukraine</a:t>
            </a:r>
          </a:p>
          <a:p>
            <a:r>
              <a:rPr lang="en-US" sz="1400" dirty="0"/>
              <a:t>Uzbekistan</a:t>
            </a:r>
          </a:p>
          <a:p>
            <a:r>
              <a:rPr lang="en-US" sz="1400" dirty="0"/>
              <a:t>Vanuatu</a:t>
            </a:r>
          </a:p>
          <a:p>
            <a:r>
              <a:rPr lang="en-US" sz="1400" dirty="0"/>
              <a:t>Yemen</a:t>
            </a:r>
          </a:p>
          <a:p>
            <a:endParaRPr lang="en-US" sz="1100" dirty="0"/>
          </a:p>
        </p:txBody>
      </p:sp>
      <p:sp>
        <p:nvSpPr>
          <p:cNvPr id="7" name="Content Placeholder 2"/>
          <p:cNvSpPr txBox="1">
            <a:spLocks/>
          </p:cNvSpPr>
          <p:nvPr/>
        </p:nvSpPr>
        <p:spPr>
          <a:xfrm>
            <a:off x="1828800" y="1447800"/>
            <a:ext cx="2057400" cy="4738010"/>
          </a:xfrm>
          <a:prstGeom prst="rect">
            <a:avLst/>
          </a:prstGeom>
        </p:spPr>
        <p:txBody>
          <a:bodyPr vert="horz">
            <a:normAutofit lnSpcReduction="1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s-MX" sz="1400" dirty="0" err="1" smtClean="0"/>
              <a:t>Croatia</a:t>
            </a:r>
            <a:endParaRPr lang="en-US" sz="1400" dirty="0"/>
          </a:p>
          <a:p>
            <a:r>
              <a:rPr lang="es-MX" sz="1400" dirty="0" err="1"/>
              <a:t>Curacao</a:t>
            </a:r>
            <a:endParaRPr lang="en-US" sz="1400" dirty="0"/>
          </a:p>
          <a:p>
            <a:r>
              <a:rPr lang="en-US" sz="1400" dirty="0"/>
              <a:t>Djibouti</a:t>
            </a:r>
          </a:p>
          <a:p>
            <a:r>
              <a:rPr lang="en-US" sz="1400" dirty="0"/>
              <a:t>Dominica</a:t>
            </a:r>
          </a:p>
          <a:p>
            <a:r>
              <a:rPr lang="en-US" sz="1400" dirty="0"/>
              <a:t>East Timor (see Timor-Leste)</a:t>
            </a:r>
          </a:p>
          <a:p>
            <a:r>
              <a:rPr lang="es-MX" sz="1400" dirty="0" err="1"/>
              <a:t>Equatorial</a:t>
            </a:r>
            <a:r>
              <a:rPr lang="es-MX" sz="1400" dirty="0"/>
              <a:t> Guinea</a:t>
            </a:r>
            <a:endParaRPr lang="en-US" sz="1400" dirty="0"/>
          </a:p>
          <a:p>
            <a:r>
              <a:rPr lang="en-US" sz="1400" dirty="0"/>
              <a:t>Eritrea</a:t>
            </a:r>
          </a:p>
          <a:p>
            <a:r>
              <a:rPr lang="en-US" sz="1400" dirty="0"/>
              <a:t>Estonia</a:t>
            </a:r>
          </a:p>
          <a:p>
            <a:r>
              <a:rPr lang="en-US" sz="1400" dirty="0"/>
              <a:t>Ethiopia</a:t>
            </a:r>
          </a:p>
          <a:p>
            <a:r>
              <a:rPr lang="en-US" sz="1400" dirty="0"/>
              <a:t>Gabon</a:t>
            </a:r>
          </a:p>
          <a:p>
            <a:r>
              <a:rPr lang="en-US" sz="1400" dirty="0"/>
              <a:t>Germany</a:t>
            </a:r>
          </a:p>
          <a:p>
            <a:r>
              <a:rPr lang="es-MX" sz="1400" dirty="0"/>
              <a:t>Guinea</a:t>
            </a:r>
            <a:endParaRPr lang="en-US" sz="1400" dirty="0"/>
          </a:p>
          <a:p>
            <a:r>
              <a:rPr lang="es-MX" sz="1400" dirty="0"/>
              <a:t>Guinea-Bissau</a:t>
            </a:r>
            <a:endParaRPr lang="en-US" sz="1400" dirty="0"/>
          </a:p>
          <a:p>
            <a:r>
              <a:rPr lang="en-US" sz="1400" dirty="0"/>
              <a:t>Holy See</a:t>
            </a:r>
          </a:p>
          <a:p>
            <a:r>
              <a:rPr lang="es-MX" sz="1400" dirty="0"/>
              <a:t>Indonesia</a:t>
            </a:r>
            <a:endParaRPr lang="en-US" sz="1400" dirty="0"/>
          </a:p>
          <a:p>
            <a:r>
              <a:rPr lang="es-MX" sz="1400" dirty="0" err="1"/>
              <a:t>Iran</a:t>
            </a:r>
            <a:endParaRPr lang="en-US" sz="1400" dirty="0"/>
          </a:p>
          <a:p>
            <a:r>
              <a:rPr lang="es-MX" sz="1400" dirty="0"/>
              <a:t>Iraq</a:t>
            </a:r>
            <a:endParaRPr lang="en-US" sz="1400" dirty="0"/>
          </a:p>
          <a:p>
            <a:r>
              <a:rPr lang="en-US" sz="1400" dirty="0"/>
              <a:t>Kazakhstan</a:t>
            </a:r>
          </a:p>
          <a:p>
            <a:r>
              <a:rPr lang="en-US" sz="1400" dirty="0"/>
              <a:t>Kenya</a:t>
            </a:r>
          </a:p>
          <a:p>
            <a:endParaRPr lang="en-US" sz="1100" dirty="0"/>
          </a:p>
        </p:txBody>
      </p:sp>
    </p:spTree>
    <p:extLst>
      <p:ext uri="{BB962C8B-B14F-4D97-AF65-F5344CB8AC3E}">
        <p14:creationId xmlns:p14="http://schemas.microsoft.com/office/powerpoint/2010/main" val="2849570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2400" b="1" dirty="0" err="1" smtClean="0"/>
              <a:t>Translation</a:t>
            </a:r>
            <a:r>
              <a:rPr lang="es-ES" sz="2400" b="1" dirty="0" smtClean="0"/>
              <a:t>:</a:t>
            </a:r>
            <a:br>
              <a:rPr lang="es-ES" sz="2400" b="1" dirty="0" smtClean="0"/>
            </a:br>
            <a:r>
              <a:rPr lang="es-ES" sz="2400" b="1" dirty="0" err="1" smtClean="0"/>
              <a:t>An</a:t>
            </a:r>
            <a:r>
              <a:rPr lang="es-ES" sz="2400" b="1" dirty="0" smtClean="0"/>
              <a:t> “IDP” </a:t>
            </a:r>
            <a:r>
              <a:rPr lang="es-ES" sz="2400" b="1" dirty="0" err="1" smtClean="0"/>
              <a:t>or</a:t>
            </a:r>
            <a:r>
              <a:rPr lang="es-ES" sz="2400" b="1" dirty="0" smtClean="0"/>
              <a:t> similar </a:t>
            </a:r>
            <a:r>
              <a:rPr lang="es-ES" sz="2400" b="1" dirty="0" err="1" smtClean="0"/>
              <a:t>translation</a:t>
            </a:r>
            <a:r>
              <a:rPr lang="es-ES" sz="2400" b="1" dirty="0" smtClean="0"/>
              <a:t> </a:t>
            </a:r>
            <a:r>
              <a:rPr lang="es-ES" sz="2400" b="1" dirty="0" err="1" smtClean="0"/>
              <a:t>is</a:t>
            </a:r>
            <a:r>
              <a:rPr lang="es-ES" sz="2400" b="1" dirty="0" smtClean="0"/>
              <a:t> </a:t>
            </a:r>
            <a:r>
              <a:rPr lang="es-ES" sz="2400" b="1" dirty="0" err="1" smtClean="0"/>
              <a:t>now</a:t>
            </a:r>
            <a:r>
              <a:rPr lang="es-ES" sz="2400" b="1" smtClean="0"/>
              <a:t> required</a:t>
            </a:r>
            <a:r>
              <a:rPr lang="es-ES" sz="2400" b="1" dirty="0" smtClean="0"/>
              <a:t>.</a:t>
            </a:r>
            <a:endParaRPr lang="en-US" sz="2400" b="1" dirty="0"/>
          </a:p>
        </p:txBody>
      </p:sp>
      <p:pic>
        <p:nvPicPr>
          <p:cNvPr id="6" name="Content Placeholder 5"/>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28922" y="1784066"/>
            <a:ext cx="7649643" cy="4058217"/>
          </a:xfrm>
        </p:spPr>
      </p:pic>
    </p:spTree>
    <p:extLst>
      <p:ext uri="{BB962C8B-B14F-4D97-AF65-F5344CB8AC3E}">
        <p14:creationId xmlns:p14="http://schemas.microsoft.com/office/powerpoint/2010/main" val="15297386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156</TotalTime>
  <Words>403</Words>
  <Application>Microsoft Office PowerPoint</Application>
  <PresentationFormat>On-screen Show (4:3)</PresentationFormat>
  <Paragraphs>207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Foreign licenses and the new law: SB 501 (6/6/16)</vt:lpstr>
      <vt:lpstr>Driving with a foreign license in Michigan</vt:lpstr>
      <vt:lpstr>Countries that recognize the treaty:  “Legal presence” not required </vt:lpstr>
      <vt:lpstr>Countries that do not recognize the treaty: You now can drive but “legal presence” is required</vt:lpstr>
      <vt:lpstr>Translation: An “IDP” or similar translation is now required.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Licensias del extranjero y la nueva ley SB 501</dc:title>
  <dc:creator>Windows User</dc:creator>
  <cp:lastModifiedBy>Windows User</cp:lastModifiedBy>
  <cp:revision>40</cp:revision>
  <dcterms:created xsi:type="dcterms:W3CDTF">2016-06-06T18:11:38Z</dcterms:created>
  <dcterms:modified xsi:type="dcterms:W3CDTF">2016-06-07T19:25:38Z</dcterms:modified>
</cp:coreProperties>
</file>